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9"/>
  </p:notesMasterIdLst>
  <p:handoutMasterIdLst>
    <p:handoutMasterId r:id="rId50"/>
  </p:handoutMasterIdLst>
  <p:sldIdLst>
    <p:sldId id="327" r:id="rId2"/>
    <p:sldId id="330" r:id="rId3"/>
    <p:sldId id="331" r:id="rId4"/>
    <p:sldId id="332" r:id="rId5"/>
    <p:sldId id="298" r:id="rId6"/>
    <p:sldId id="262" r:id="rId7"/>
    <p:sldId id="263" r:id="rId8"/>
    <p:sldId id="299" r:id="rId9"/>
    <p:sldId id="302" r:id="rId10"/>
    <p:sldId id="264" r:id="rId11"/>
    <p:sldId id="266" r:id="rId12"/>
    <p:sldId id="265" r:id="rId13"/>
    <p:sldId id="276" r:id="rId14"/>
    <p:sldId id="303" r:id="rId15"/>
    <p:sldId id="293" r:id="rId16"/>
    <p:sldId id="277" r:id="rId17"/>
    <p:sldId id="284" r:id="rId18"/>
    <p:sldId id="269" r:id="rId19"/>
    <p:sldId id="304" r:id="rId20"/>
    <p:sldId id="305" r:id="rId21"/>
    <p:sldId id="307" r:id="rId22"/>
    <p:sldId id="306" r:id="rId23"/>
    <p:sldId id="308" r:id="rId24"/>
    <p:sldId id="270" r:id="rId25"/>
    <p:sldId id="309" r:id="rId26"/>
    <p:sldId id="310" r:id="rId27"/>
    <p:sldId id="311" r:id="rId28"/>
    <p:sldId id="312" r:id="rId29"/>
    <p:sldId id="314" r:id="rId30"/>
    <p:sldId id="313" r:id="rId31"/>
    <p:sldId id="315" r:id="rId32"/>
    <p:sldId id="316" r:id="rId33"/>
    <p:sldId id="317" r:id="rId34"/>
    <p:sldId id="294" r:id="rId35"/>
    <p:sldId id="296" r:id="rId36"/>
    <p:sldId id="318" r:id="rId37"/>
    <p:sldId id="319" r:id="rId38"/>
    <p:sldId id="321" r:id="rId39"/>
    <p:sldId id="322" r:id="rId40"/>
    <p:sldId id="323" r:id="rId41"/>
    <p:sldId id="324" r:id="rId42"/>
    <p:sldId id="288" r:id="rId43"/>
    <p:sldId id="289" r:id="rId44"/>
    <p:sldId id="320" r:id="rId45"/>
    <p:sldId id="274" r:id="rId46"/>
    <p:sldId id="275"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28"/>
    <p:restoredTop sz="85169"/>
  </p:normalViewPr>
  <p:slideViewPr>
    <p:cSldViewPr snapToGrid="0" snapToObjects="1">
      <p:cViewPr varScale="1">
        <p:scale>
          <a:sx n="95" d="100"/>
          <a:sy n="95" d="100"/>
        </p:scale>
        <p:origin x="1536"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9/2/2024</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Houman </a:t>
            </a:r>
            <a:r>
              <a:rPr lang="en-US" dirty="0" err="1">
                <a:solidFill>
                  <a:schemeClr val="bg2"/>
                </a:solidFill>
                <a:latin typeface="Abadi"/>
                <a:ea typeface="SF Pro" pitchFamily="2" charset="0"/>
                <a:cs typeface="SF Pro" pitchFamily="2" charset="0"/>
              </a:rPr>
              <a:t>Kazemzadeh</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September, 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2024</a:t>
            </a:r>
          </a:p>
        </p:txBody>
      </p:sp>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r>
              <a:rPr lang="en-US" sz="2400" dirty="0">
                <a:solidFill>
                  <a:schemeClr val="bg2">
                    <a:lumMod val="50000"/>
                  </a:schemeClr>
                </a:solidFill>
                <a:latin typeface="Abadi"/>
              </a:rPr>
              <a:t>By Importing NumPy and pandas, value_counts, </a:t>
            </a:r>
            <a:r>
              <a:rPr lang="en-US" sz="2400" dirty="0" err="1">
                <a:solidFill>
                  <a:schemeClr val="bg2">
                    <a:lumMod val="50000"/>
                  </a:schemeClr>
                </a:solidFill>
                <a:latin typeface="Abadi"/>
              </a:rPr>
              <a:t>isnull</a:t>
            </a:r>
            <a:r>
              <a:rPr lang="en-US" sz="2400" dirty="0">
                <a:solidFill>
                  <a:schemeClr val="bg2">
                    <a:lumMod val="50000"/>
                  </a:schemeClr>
                </a:solidFill>
                <a:latin typeface="Abadi"/>
              </a:rPr>
              <a:t>, and </a:t>
            </a:r>
            <a:r>
              <a:rPr lang="en-US" sz="2400" dirty="0" err="1">
                <a:solidFill>
                  <a:schemeClr val="bg2">
                    <a:lumMod val="50000"/>
                  </a:schemeClr>
                </a:solidFill>
                <a:latin typeface="Abadi"/>
              </a:rPr>
              <a:t>fillna</a:t>
            </a:r>
            <a:r>
              <a:rPr lang="en-US" sz="2400" dirty="0">
                <a:solidFill>
                  <a:schemeClr val="bg2">
                    <a:lumMod val="50000"/>
                  </a:schemeClr>
                </a:solidFill>
                <a:latin typeface="Abadi"/>
              </a:rPr>
              <a:t> was performed.</a:t>
            </a:r>
          </a:p>
          <a:p>
            <a:pPr marL="0" indent="0">
              <a:buNone/>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r>
              <a:rPr lang="en-US" dirty="0"/>
              <a:t>Pandas, NumPy and Seaborn were imported. Scatterplot, Bar plot, and line plot were illustrated to better understand the interactions between features and the results.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rPr>
              <a:t>Did not complete it</a:t>
            </a:r>
          </a:p>
          <a:p>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rPr>
              <a:t>Did not Complete it</a:t>
            </a: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r>
              <a:rPr lang="en-US" dirty="0"/>
              <a:t>Did not complete it</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pPr>
              <a:lnSpc>
                <a:spcPct val="100000"/>
              </a:lnSpc>
              <a:spcBef>
                <a:spcPts val="1400"/>
              </a:spcBef>
            </a:pPr>
            <a:r>
              <a:rPr lang="en-US" sz="2400" dirty="0">
                <a:solidFill>
                  <a:schemeClr val="bg2">
                    <a:lumMod val="50000"/>
                  </a:schemeClr>
                </a:solidFill>
                <a:latin typeface="Abadi"/>
              </a:rPr>
              <a:t>Sklearn (preprocessing, </a:t>
            </a:r>
            <a:r>
              <a:rPr lang="en-US" sz="2400" dirty="0" err="1">
                <a:solidFill>
                  <a:schemeClr val="bg2">
                    <a:lumMod val="50000"/>
                  </a:schemeClr>
                </a:solidFill>
                <a:latin typeface="Abadi"/>
              </a:rPr>
              <a:t>train_test_split</a:t>
            </a:r>
            <a:r>
              <a:rPr lang="en-US" sz="2400" dirty="0">
                <a:solidFill>
                  <a:schemeClr val="bg2">
                    <a:lumMod val="50000"/>
                  </a:schemeClr>
                </a:solidFill>
                <a:latin typeface="Abadi"/>
              </a:rPr>
              <a:t>, </a:t>
            </a:r>
            <a:r>
              <a:rPr lang="en-US" sz="2400" dirty="0" err="1">
                <a:solidFill>
                  <a:schemeClr val="bg2">
                    <a:lumMod val="50000"/>
                  </a:schemeClr>
                </a:solidFill>
                <a:latin typeface="Abadi"/>
              </a:rPr>
              <a:t>GridSearchCV</a:t>
            </a:r>
            <a:r>
              <a:rPr lang="en-US" sz="2400" dirty="0">
                <a:solidFill>
                  <a:schemeClr val="bg2">
                    <a:lumMod val="50000"/>
                  </a:schemeClr>
                </a:solidFill>
                <a:latin typeface="Abadi"/>
              </a:rPr>
              <a:t>, Logistic Regression, Support Vector Machine, Decision Tree, KNN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p:cNvSpPr>
            <a:spLocks noGrp="1"/>
          </p:cNvSpPr>
          <p:nvPr>
            <p:ph type="body" sz="half" idx="4294967295"/>
          </p:nvPr>
        </p:nvSpPr>
        <p:spPr>
          <a:xfrm>
            <a:off x="864973" y="1457011"/>
            <a:ext cx="3932238" cy="5255287"/>
          </a:xfrm>
          <a:prstGeom prst="rect">
            <a:avLst/>
          </a:prstGeom>
        </p:spPr>
        <p:txBody>
          <a:bodyPr>
            <a:normAutofit fontScale="700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Launch Site Distribution: The majority of launches seem to have occurred at CCSFS SLC 40.VAFB SLC 4E has a smaller number of launches. KSC LC 39A has the fewest launches.</a:t>
            </a:r>
          </a:p>
          <a:p>
            <a:pPr>
              <a:lnSpc>
                <a:spcPct val="100000"/>
              </a:lnSpc>
              <a:spcBef>
                <a:spcPts val="1400"/>
              </a:spcBef>
            </a:pPr>
            <a:r>
              <a:rPr lang="en-US" sz="2200" dirty="0">
                <a:solidFill>
                  <a:schemeClr val="accent3">
                    <a:lumMod val="25000"/>
                  </a:schemeClr>
                </a:solidFill>
                <a:latin typeface="Abadi" panose="020B0604020104020204" pitchFamily="34" charset="0"/>
              </a:rPr>
              <a:t>Class Distribution: Both blue and orange dots are present at all three launch sites, suggesting that both classes of launches have occurred at each location. The relative proportion of blue and orange dots at each site might indicate different success rates or other factors associated with the "Class" variable.</a:t>
            </a:r>
          </a:p>
          <a:p>
            <a:pPr>
              <a:lnSpc>
                <a:spcPct val="100000"/>
              </a:lnSpc>
              <a:spcBef>
                <a:spcPts val="1400"/>
              </a:spcBef>
            </a:pPr>
            <a:r>
              <a:rPr lang="en-US" sz="2200" dirty="0">
                <a:solidFill>
                  <a:schemeClr val="accent3">
                    <a:lumMod val="25000"/>
                  </a:schemeClr>
                </a:solidFill>
                <a:latin typeface="Abadi" panose="020B0604020104020204" pitchFamily="34" charset="0"/>
              </a:rPr>
              <a:t>Trend with Flight Number: There doesn't appear to be a clear trend between Flight Number and Launch Site. The dots are scattered across the x-axis for each launch site.</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C9A78E29-7687-4B92-1AC6-557B76533F55}"/>
              </a:ext>
            </a:extLst>
          </p:cNvPr>
          <p:cNvPicPr>
            <a:picLocks noChangeAspect="1"/>
          </p:cNvPicPr>
          <p:nvPr/>
        </p:nvPicPr>
        <p:blipFill>
          <a:blip r:embed="rId3"/>
          <a:stretch>
            <a:fillRect/>
          </a:stretch>
        </p:blipFill>
        <p:spPr>
          <a:xfrm>
            <a:off x="6105174" y="1670833"/>
            <a:ext cx="4630692" cy="419815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p:cNvSpPr>
            <a:spLocks noGrp="1"/>
          </p:cNvSpPr>
          <p:nvPr>
            <p:ph type="body" sz="half" idx="4294967295"/>
          </p:nvPr>
        </p:nvSpPr>
        <p:spPr>
          <a:xfrm>
            <a:off x="770011" y="1511517"/>
            <a:ext cx="3932238" cy="5090250"/>
          </a:xfrm>
          <a:prstGeom prst="rect">
            <a:avLst/>
          </a:prstGeom>
        </p:spPr>
        <p:txBody>
          <a:bodyPr>
            <a:normAutofit fontScale="550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Payload Mass </a:t>
            </a:r>
            <a:r>
              <a:rPr lang="en-US" sz="2200" dirty="0" err="1">
                <a:solidFill>
                  <a:schemeClr val="accent3">
                    <a:lumMod val="25000"/>
                  </a:schemeClr>
                </a:solidFill>
                <a:latin typeface="Abadi" panose="020B0604020104020204" pitchFamily="34" charset="0"/>
              </a:rPr>
              <a:t>Distribution:The</a:t>
            </a:r>
            <a:r>
              <a:rPr lang="en-US" sz="2200" dirty="0">
                <a:solidFill>
                  <a:schemeClr val="accent3">
                    <a:lumMod val="25000"/>
                  </a:schemeClr>
                </a:solidFill>
                <a:latin typeface="Abadi" panose="020B0604020104020204" pitchFamily="34" charset="0"/>
              </a:rPr>
              <a:t> majority of launches have payloads below 10,000 </a:t>
            </a:r>
            <a:r>
              <a:rPr lang="en-US" sz="2200" dirty="0" err="1">
                <a:solidFill>
                  <a:schemeClr val="accent3">
                    <a:lumMod val="25000"/>
                  </a:schemeClr>
                </a:solidFill>
                <a:latin typeface="Abadi" panose="020B0604020104020204" pitchFamily="34" charset="0"/>
              </a:rPr>
              <a:t>kg.There</a:t>
            </a:r>
            <a:r>
              <a:rPr lang="en-US" sz="2200" dirty="0">
                <a:solidFill>
                  <a:schemeClr val="accent3">
                    <a:lumMod val="25000"/>
                  </a:schemeClr>
                </a:solidFill>
                <a:latin typeface="Abadi" panose="020B0604020104020204" pitchFamily="34" charset="0"/>
              </a:rPr>
              <a:t> are a few launches with significantly higher payload masses, particularly at CCSFS SLC 40.The distribution of payload masses varies across the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Launch Site </a:t>
            </a:r>
            <a:r>
              <a:rPr lang="en-US" sz="2200" dirty="0" err="1">
                <a:solidFill>
                  <a:schemeClr val="accent3">
                    <a:lumMod val="25000"/>
                  </a:schemeClr>
                </a:solidFill>
                <a:latin typeface="Abadi" panose="020B0604020104020204" pitchFamily="34" charset="0"/>
              </a:rPr>
              <a:t>Distribution:CCSFS</a:t>
            </a:r>
            <a:r>
              <a:rPr lang="en-US" sz="2200" dirty="0">
                <a:solidFill>
                  <a:schemeClr val="accent3">
                    <a:lumMod val="25000"/>
                  </a:schemeClr>
                </a:solidFill>
                <a:latin typeface="Abadi" panose="020B0604020104020204" pitchFamily="34" charset="0"/>
              </a:rPr>
              <a:t> SLC 40 has the highest number of launches, with a wide range of payload </a:t>
            </a:r>
            <a:r>
              <a:rPr lang="en-US" sz="2200" dirty="0" err="1">
                <a:solidFill>
                  <a:schemeClr val="accent3">
                    <a:lumMod val="25000"/>
                  </a:schemeClr>
                </a:solidFill>
                <a:latin typeface="Abadi" panose="020B0604020104020204" pitchFamily="34" charset="0"/>
              </a:rPr>
              <a:t>masses.VAFB</a:t>
            </a:r>
            <a:r>
              <a:rPr lang="en-US" sz="2200" dirty="0">
                <a:solidFill>
                  <a:schemeClr val="accent3">
                    <a:lumMod val="25000"/>
                  </a:schemeClr>
                </a:solidFill>
                <a:latin typeface="Abadi" panose="020B0604020104020204" pitchFamily="34" charset="0"/>
              </a:rPr>
              <a:t> SLC 4E has a smaller number of launches, mostly concentrated in the lower payload mass </a:t>
            </a:r>
            <a:r>
              <a:rPr lang="en-US" sz="2200" dirty="0" err="1">
                <a:solidFill>
                  <a:schemeClr val="accent3">
                    <a:lumMod val="25000"/>
                  </a:schemeClr>
                </a:solidFill>
                <a:latin typeface="Abadi" panose="020B0604020104020204" pitchFamily="34" charset="0"/>
              </a:rPr>
              <a:t>range.KSC</a:t>
            </a:r>
            <a:r>
              <a:rPr lang="en-US" sz="2200" dirty="0">
                <a:solidFill>
                  <a:schemeClr val="accent3">
                    <a:lumMod val="25000"/>
                  </a:schemeClr>
                </a:solidFill>
                <a:latin typeface="Abadi" panose="020B0604020104020204" pitchFamily="34" charset="0"/>
              </a:rPr>
              <a:t> LC 39A has the fewest launches, with a mix of payload masses.</a:t>
            </a:r>
          </a:p>
          <a:p>
            <a:pPr>
              <a:lnSpc>
                <a:spcPct val="100000"/>
              </a:lnSpc>
              <a:spcBef>
                <a:spcPts val="1400"/>
              </a:spcBef>
            </a:pPr>
            <a:r>
              <a:rPr lang="en-US" sz="2200" dirty="0">
                <a:solidFill>
                  <a:schemeClr val="accent3">
                    <a:lumMod val="25000"/>
                  </a:schemeClr>
                </a:solidFill>
                <a:latin typeface="Abadi" panose="020B0604020104020204" pitchFamily="34" charset="0"/>
              </a:rPr>
              <a:t>Class </a:t>
            </a:r>
            <a:r>
              <a:rPr lang="en-US" sz="2200" dirty="0" err="1">
                <a:solidFill>
                  <a:schemeClr val="accent3">
                    <a:lumMod val="25000"/>
                  </a:schemeClr>
                </a:solidFill>
                <a:latin typeface="Abadi" panose="020B0604020104020204" pitchFamily="34" charset="0"/>
              </a:rPr>
              <a:t>Distribution:Both</a:t>
            </a:r>
            <a:r>
              <a:rPr lang="en-US" sz="2200" dirty="0">
                <a:solidFill>
                  <a:schemeClr val="accent3">
                    <a:lumMod val="25000"/>
                  </a:schemeClr>
                </a:solidFill>
                <a:latin typeface="Abadi" panose="020B0604020104020204" pitchFamily="34" charset="0"/>
              </a:rPr>
              <a:t> blue and orange dots are present at all three launch sites, suggesting that both classes of launches have occurred at each </a:t>
            </a:r>
            <a:r>
              <a:rPr lang="en-US" sz="2200" dirty="0" err="1">
                <a:solidFill>
                  <a:schemeClr val="accent3">
                    <a:lumMod val="25000"/>
                  </a:schemeClr>
                </a:solidFill>
                <a:latin typeface="Abadi" panose="020B0604020104020204" pitchFamily="34" charset="0"/>
              </a:rPr>
              <a:t>location.The</a:t>
            </a:r>
            <a:r>
              <a:rPr lang="en-US" sz="2200" dirty="0">
                <a:solidFill>
                  <a:schemeClr val="accent3">
                    <a:lumMod val="25000"/>
                  </a:schemeClr>
                </a:solidFill>
                <a:latin typeface="Abadi" panose="020B0604020104020204" pitchFamily="34" charset="0"/>
              </a:rPr>
              <a:t> relative proportion of blue and orange dots at each site might indicate different success rates or other factors associated with the "Class" variable.</a:t>
            </a:r>
          </a:p>
          <a:p>
            <a:pPr>
              <a:lnSpc>
                <a:spcPct val="100000"/>
              </a:lnSpc>
              <a:spcBef>
                <a:spcPts val="1400"/>
              </a:spcBef>
            </a:pPr>
            <a:r>
              <a:rPr lang="en-US" sz="2200" dirty="0">
                <a:solidFill>
                  <a:schemeClr val="accent3">
                    <a:lumMod val="25000"/>
                  </a:schemeClr>
                </a:solidFill>
                <a:latin typeface="Abadi" panose="020B0604020104020204" pitchFamily="34" charset="0"/>
              </a:rPr>
              <a:t>Relationship between Payload Mass and Launch </a:t>
            </a:r>
            <a:r>
              <a:rPr lang="en-US" sz="2200" dirty="0" err="1">
                <a:solidFill>
                  <a:schemeClr val="accent3">
                    <a:lumMod val="25000"/>
                  </a:schemeClr>
                </a:solidFill>
                <a:latin typeface="Abadi" panose="020B0604020104020204" pitchFamily="34" charset="0"/>
              </a:rPr>
              <a:t>Site:There</a:t>
            </a:r>
            <a:r>
              <a:rPr lang="en-US" sz="2200" dirty="0">
                <a:solidFill>
                  <a:schemeClr val="accent3">
                    <a:lumMod val="25000"/>
                  </a:schemeClr>
                </a:solidFill>
                <a:latin typeface="Abadi" panose="020B0604020104020204" pitchFamily="34" charset="0"/>
              </a:rPr>
              <a:t> seems to be a slight correlation between payload mass and launch site. For example, CCSFS SLC 40 has launches with a wider range of payload masses compared to VAFB SLC 4E.</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BAA893B5-40B2-6FDB-6758-74D9D6AA489C}"/>
              </a:ext>
            </a:extLst>
          </p:cNvPr>
          <p:cNvPicPr>
            <a:picLocks noChangeAspect="1"/>
          </p:cNvPicPr>
          <p:nvPr/>
        </p:nvPicPr>
        <p:blipFill>
          <a:blip r:embed="rId3"/>
          <a:stretch>
            <a:fillRect/>
          </a:stretch>
        </p:blipFill>
        <p:spPr>
          <a:xfrm>
            <a:off x="5836941" y="1511517"/>
            <a:ext cx="5200650" cy="47148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p:cNvSpPr>
            <a:spLocks noGrp="1"/>
          </p:cNvSpPr>
          <p:nvPr>
            <p:ph type="body" sz="half" idx="4294967295"/>
          </p:nvPr>
        </p:nvSpPr>
        <p:spPr>
          <a:xfrm>
            <a:off x="770011" y="1478496"/>
            <a:ext cx="3932238" cy="5083078"/>
          </a:xfrm>
          <a:prstGeom prst="rect">
            <a:avLst/>
          </a:prstGeom>
        </p:spPr>
        <p:txBody>
          <a:bodyPr>
            <a:normAutofit fontScale="850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Highest Success Rates:ES-L1, GEO, and HEO have the highest success rates, approaching 1.0.SSO also has a relatively high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Lowest Success </a:t>
            </a:r>
            <a:r>
              <a:rPr lang="en-US" sz="2200" dirty="0" err="1">
                <a:solidFill>
                  <a:schemeClr val="accent3">
                    <a:lumMod val="25000"/>
                  </a:schemeClr>
                </a:solidFill>
                <a:latin typeface="Abadi" panose="020B0604020104020204" pitchFamily="34" charset="0"/>
              </a:rPr>
              <a:t>Rates:ISS</a:t>
            </a:r>
            <a:r>
              <a:rPr lang="en-US" sz="2200" dirty="0">
                <a:solidFill>
                  <a:schemeClr val="accent3">
                    <a:lumMod val="25000"/>
                  </a:schemeClr>
                </a:solidFill>
                <a:latin typeface="Abadi" panose="020B0604020104020204" pitchFamily="34" charset="0"/>
              </a:rPr>
              <a:t> and VLEO have the lowest success rates.</a:t>
            </a:r>
          </a:p>
          <a:p>
            <a:pPr>
              <a:lnSpc>
                <a:spcPct val="100000"/>
              </a:lnSpc>
              <a:spcBef>
                <a:spcPts val="1400"/>
              </a:spcBef>
            </a:pPr>
            <a:r>
              <a:rPr lang="en-US" sz="2200" dirty="0" err="1">
                <a:solidFill>
                  <a:schemeClr val="accent3">
                    <a:lumMod val="25000"/>
                  </a:schemeClr>
                </a:solidFill>
                <a:latin typeface="Abadi" panose="020B0604020104020204" pitchFamily="34" charset="0"/>
              </a:rPr>
              <a:t>Variability:There</a:t>
            </a:r>
            <a:r>
              <a:rPr lang="en-US" sz="2200" dirty="0">
                <a:solidFill>
                  <a:schemeClr val="accent3">
                    <a:lumMod val="25000"/>
                  </a:schemeClr>
                </a:solidFill>
                <a:latin typeface="Abadi" panose="020B0604020104020204" pitchFamily="34" charset="0"/>
              </a:rPr>
              <a:t> is a noticeable variation in success rates among the different orbits. Some orbits have consistently high success rates, while others have lower or more inconsistent performance.</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B63355F4-8619-1882-B55C-0106FEE1392B}"/>
              </a:ext>
            </a:extLst>
          </p:cNvPr>
          <p:cNvPicPr>
            <a:picLocks noChangeAspect="1"/>
          </p:cNvPicPr>
          <p:nvPr/>
        </p:nvPicPr>
        <p:blipFill>
          <a:blip r:embed="rId3"/>
          <a:stretch>
            <a:fillRect/>
          </a:stretch>
        </p:blipFill>
        <p:spPr>
          <a:xfrm>
            <a:off x="5258585" y="1478496"/>
            <a:ext cx="6671660" cy="4547077"/>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p:cNvSpPr>
            <a:spLocks noGrp="1"/>
          </p:cNvSpPr>
          <p:nvPr>
            <p:ph type="body" sz="half" idx="4294967295"/>
          </p:nvPr>
        </p:nvSpPr>
        <p:spPr>
          <a:xfrm>
            <a:off x="770011" y="1436914"/>
            <a:ext cx="3932238" cy="5421086"/>
          </a:xfrm>
          <a:prstGeom prst="rect">
            <a:avLst/>
          </a:prstGeom>
        </p:spPr>
        <p:txBody>
          <a:bodyPr>
            <a:normAutofit fontScale="77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Orbit </a:t>
            </a:r>
            <a:r>
              <a:rPr lang="en-US" sz="2200" dirty="0" err="1">
                <a:solidFill>
                  <a:schemeClr val="accent3">
                    <a:lumMod val="25000"/>
                  </a:schemeClr>
                </a:solidFill>
                <a:latin typeface="Abadi" panose="020B0604020104020204" pitchFamily="34" charset="0"/>
              </a:rPr>
              <a:t>Distribution:LEO</a:t>
            </a:r>
            <a:r>
              <a:rPr lang="en-US" sz="2200" dirty="0">
                <a:solidFill>
                  <a:schemeClr val="accent3">
                    <a:lumMod val="25000"/>
                  </a:schemeClr>
                </a:solidFill>
                <a:latin typeface="Abadi" panose="020B0604020104020204" pitchFamily="34" charset="0"/>
              </a:rPr>
              <a:t>, ISS, and PO have the highest number of </a:t>
            </a:r>
            <a:r>
              <a:rPr lang="en-US" sz="2200" dirty="0" err="1">
                <a:solidFill>
                  <a:schemeClr val="accent3">
                    <a:lumMod val="25000"/>
                  </a:schemeClr>
                </a:solidFill>
                <a:latin typeface="Abadi" panose="020B0604020104020204" pitchFamily="34" charset="0"/>
              </a:rPr>
              <a:t>launches.Other</a:t>
            </a:r>
            <a:r>
              <a:rPr lang="en-US" sz="2200" dirty="0">
                <a:solidFill>
                  <a:schemeClr val="accent3">
                    <a:lumMod val="25000"/>
                  </a:schemeClr>
                </a:solidFill>
                <a:latin typeface="Abadi" panose="020B0604020104020204" pitchFamily="34" charset="0"/>
              </a:rPr>
              <a:t> orbits, such as VLEO, SO, and GEO, have fewer launches.</a:t>
            </a:r>
          </a:p>
          <a:p>
            <a:pPr>
              <a:lnSpc>
                <a:spcPct val="100000"/>
              </a:lnSpc>
              <a:spcBef>
                <a:spcPts val="1400"/>
              </a:spcBef>
            </a:pPr>
            <a:r>
              <a:rPr lang="en-US" sz="2200" dirty="0">
                <a:solidFill>
                  <a:schemeClr val="accent3">
                    <a:lumMod val="25000"/>
                  </a:schemeClr>
                </a:solidFill>
                <a:latin typeface="Abadi" panose="020B0604020104020204" pitchFamily="34" charset="0"/>
              </a:rPr>
              <a:t>Class </a:t>
            </a:r>
            <a:r>
              <a:rPr lang="en-US" sz="2200" dirty="0" err="1">
                <a:solidFill>
                  <a:schemeClr val="accent3">
                    <a:lumMod val="25000"/>
                  </a:schemeClr>
                </a:solidFill>
                <a:latin typeface="Abadi" panose="020B0604020104020204" pitchFamily="34" charset="0"/>
              </a:rPr>
              <a:t>Distribution:Both</a:t>
            </a:r>
            <a:r>
              <a:rPr lang="en-US" sz="2200" dirty="0">
                <a:solidFill>
                  <a:schemeClr val="accent3">
                    <a:lumMod val="25000"/>
                  </a:schemeClr>
                </a:solidFill>
                <a:latin typeface="Abadi" panose="020B0604020104020204" pitchFamily="34" charset="0"/>
              </a:rPr>
              <a:t> blue and orange dots are present for most orbits, suggesting that both classes of launches have occurred at different </a:t>
            </a:r>
            <a:r>
              <a:rPr lang="en-US" sz="2200" dirty="0" err="1">
                <a:solidFill>
                  <a:schemeClr val="accent3">
                    <a:lumMod val="25000"/>
                  </a:schemeClr>
                </a:solidFill>
                <a:latin typeface="Abadi" panose="020B0604020104020204" pitchFamily="34" charset="0"/>
              </a:rPr>
              <a:t>altitudes.The</a:t>
            </a:r>
            <a:r>
              <a:rPr lang="en-US" sz="2200" dirty="0">
                <a:solidFill>
                  <a:schemeClr val="accent3">
                    <a:lumMod val="25000"/>
                  </a:schemeClr>
                </a:solidFill>
                <a:latin typeface="Abadi" panose="020B0604020104020204" pitchFamily="34" charset="0"/>
              </a:rPr>
              <a:t> relative proportion of blue and orange dots for each orbit might indicate different success rates or other factors associated with the "Class" variable.</a:t>
            </a:r>
          </a:p>
          <a:p>
            <a:pPr>
              <a:lnSpc>
                <a:spcPct val="100000"/>
              </a:lnSpc>
              <a:spcBef>
                <a:spcPts val="1400"/>
              </a:spcBef>
            </a:pPr>
            <a:r>
              <a:rPr lang="en-US" sz="2200" dirty="0">
                <a:solidFill>
                  <a:schemeClr val="accent3">
                    <a:lumMod val="25000"/>
                  </a:schemeClr>
                </a:solidFill>
                <a:latin typeface="Abadi" panose="020B0604020104020204" pitchFamily="34" charset="0"/>
              </a:rPr>
              <a:t>Trend with Flight </a:t>
            </a:r>
            <a:r>
              <a:rPr lang="en-US" sz="2200" dirty="0" err="1">
                <a:solidFill>
                  <a:schemeClr val="accent3">
                    <a:lumMod val="25000"/>
                  </a:schemeClr>
                </a:solidFill>
                <a:latin typeface="Abadi" panose="020B0604020104020204" pitchFamily="34" charset="0"/>
              </a:rPr>
              <a:t>Number:There</a:t>
            </a:r>
            <a:r>
              <a:rPr lang="en-US" sz="2200" dirty="0">
                <a:solidFill>
                  <a:schemeClr val="accent3">
                    <a:lumMod val="25000"/>
                  </a:schemeClr>
                </a:solidFill>
                <a:latin typeface="Abadi" panose="020B0604020104020204" pitchFamily="34" charset="0"/>
              </a:rPr>
              <a:t> doesn't appear to be a clear trend between Flight Number and Orbit. The dots are scattered across the x-axis for each orbit.</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B5398C9C-A4CF-F675-5FD2-7CB214772AD1}"/>
              </a:ext>
            </a:extLst>
          </p:cNvPr>
          <p:cNvPicPr>
            <a:picLocks noChangeAspect="1"/>
          </p:cNvPicPr>
          <p:nvPr/>
        </p:nvPicPr>
        <p:blipFill>
          <a:blip r:embed="rId3"/>
          <a:stretch>
            <a:fillRect/>
          </a:stretch>
        </p:blipFill>
        <p:spPr>
          <a:xfrm>
            <a:off x="5944280" y="1301173"/>
            <a:ext cx="5267325" cy="47244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p:cNvSpPr>
            <a:spLocks noGrp="1"/>
          </p:cNvSpPr>
          <p:nvPr>
            <p:ph type="body" sz="half" idx="4294967295"/>
          </p:nvPr>
        </p:nvSpPr>
        <p:spPr>
          <a:xfrm>
            <a:off x="770011" y="1301173"/>
            <a:ext cx="3932238" cy="5556827"/>
          </a:xfrm>
          <a:prstGeom prst="rect">
            <a:avLst/>
          </a:prstGeom>
        </p:spPr>
        <p:txBody>
          <a:bodyPr>
            <a:normAutofit fontScale="62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Payload </a:t>
            </a:r>
            <a:r>
              <a:rPr lang="en-US" sz="2200" dirty="0" err="1">
                <a:solidFill>
                  <a:schemeClr val="accent3">
                    <a:lumMod val="25000"/>
                  </a:schemeClr>
                </a:solidFill>
                <a:latin typeface="Abadi" panose="020B0604020104020204" pitchFamily="34" charset="0"/>
              </a:rPr>
              <a:t>Distribution:The</a:t>
            </a:r>
            <a:r>
              <a:rPr lang="en-US" sz="2200" dirty="0">
                <a:solidFill>
                  <a:schemeClr val="accent3">
                    <a:lumMod val="25000"/>
                  </a:schemeClr>
                </a:solidFill>
                <a:latin typeface="Abadi" panose="020B0604020104020204" pitchFamily="34" charset="0"/>
              </a:rPr>
              <a:t> majority of launches have payloads below 10,000 </a:t>
            </a:r>
            <a:r>
              <a:rPr lang="en-US" sz="2200" dirty="0" err="1">
                <a:solidFill>
                  <a:schemeClr val="accent3">
                    <a:lumMod val="25000"/>
                  </a:schemeClr>
                </a:solidFill>
                <a:latin typeface="Abadi" panose="020B0604020104020204" pitchFamily="34" charset="0"/>
              </a:rPr>
              <a:t>kg.There</a:t>
            </a:r>
            <a:r>
              <a:rPr lang="en-US" sz="2200" dirty="0">
                <a:solidFill>
                  <a:schemeClr val="accent3">
                    <a:lumMod val="25000"/>
                  </a:schemeClr>
                </a:solidFill>
                <a:latin typeface="Abadi" panose="020B0604020104020204" pitchFamily="34" charset="0"/>
              </a:rPr>
              <a:t> are a few launches with significantly higher payloads, particularly in the LEO and GTO </a:t>
            </a:r>
            <a:r>
              <a:rPr lang="en-US" sz="2200" dirty="0" err="1">
                <a:solidFill>
                  <a:schemeClr val="accent3">
                    <a:lumMod val="25000"/>
                  </a:schemeClr>
                </a:solidFill>
                <a:latin typeface="Abadi" panose="020B0604020104020204" pitchFamily="34" charset="0"/>
              </a:rPr>
              <a:t>orbits.The</a:t>
            </a:r>
            <a:r>
              <a:rPr lang="en-US" sz="2200" dirty="0">
                <a:solidFill>
                  <a:schemeClr val="accent3">
                    <a:lumMod val="25000"/>
                  </a:schemeClr>
                </a:solidFill>
                <a:latin typeface="Abadi" panose="020B0604020104020204" pitchFamily="34" charset="0"/>
              </a:rPr>
              <a:t> distribution of payload masses varies across the different orbits.</a:t>
            </a:r>
          </a:p>
          <a:p>
            <a:pPr>
              <a:lnSpc>
                <a:spcPct val="100000"/>
              </a:lnSpc>
              <a:spcBef>
                <a:spcPts val="1400"/>
              </a:spcBef>
            </a:pPr>
            <a:r>
              <a:rPr lang="en-US" sz="2200" dirty="0">
                <a:solidFill>
                  <a:schemeClr val="accent3">
                    <a:lumMod val="25000"/>
                  </a:schemeClr>
                </a:solidFill>
                <a:latin typeface="Abadi" panose="020B0604020104020204" pitchFamily="34" charset="0"/>
              </a:rPr>
              <a:t>Orbit </a:t>
            </a:r>
            <a:r>
              <a:rPr lang="en-US" sz="2200" dirty="0" err="1">
                <a:solidFill>
                  <a:schemeClr val="accent3">
                    <a:lumMod val="25000"/>
                  </a:schemeClr>
                </a:solidFill>
                <a:latin typeface="Abadi" panose="020B0604020104020204" pitchFamily="34" charset="0"/>
              </a:rPr>
              <a:t>Distribution:LEO</a:t>
            </a:r>
            <a:r>
              <a:rPr lang="en-US" sz="2200" dirty="0">
                <a:solidFill>
                  <a:schemeClr val="accent3">
                    <a:lumMod val="25000"/>
                  </a:schemeClr>
                </a:solidFill>
                <a:latin typeface="Abadi" panose="020B0604020104020204" pitchFamily="34" charset="0"/>
              </a:rPr>
              <a:t>, ISS, and PO have the highest number of launches, with a wide range of payload </a:t>
            </a:r>
            <a:r>
              <a:rPr lang="en-US" sz="2200" dirty="0" err="1">
                <a:solidFill>
                  <a:schemeClr val="accent3">
                    <a:lumMod val="25000"/>
                  </a:schemeClr>
                </a:solidFill>
                <a:latin typeface="Abadi" panose="020B0604020104020204" pitchFamily="34" charset="0"/>
              </a:rPr>
              <a:t>masses.Other</a:t>
            </a:r>
            <a:r>
              <a:rPr lang="en-US" sz="2200" dirty="0">
                <a:solidFill>
                  <a:schemeClr val="accent3">
                    <a:lumMod val="25000"/>
                  </a:schemeClr>
                </a:solidFill>
                <a:latin typeface="Abadi" panose="020B0604020104020204" pitchFamily="34" charset="0"/>
              </a:rPr>
              <a:t> orbits, such as VLEO, SO, and GEO, have fewer launches, often with more limited payload capacities.</a:t>
            </a:r>
          </a:p>
          <a:p>
            <a:pPr>
              <a:lnSpc>
                <a:spcPct val="100000"/>
              </a:lnSpc>
              <a:spcBef>
                <a:spcPts val="1400"/>
              </a:spcBef>
            </a:pPr>
            <a:r>
              <a:rPr lang="en-US" sz="2200" dirty="0">
                <a:solidFill>
                  <a:schemeClr val="accent3">
                    <a:lumMod val="25000"/>
                  </a:schemeClr>
                </a:solidFill>
                <a:latin typeface="Abadi" panose="020B0604020104020204" pitchFamily="34" charset="0"/>
              </a:rPr>
              <a:t>Class </a:t>
            </a:r>
            <a:r>
              <a:rPr lang="en-US" sz="2200" dirty="0" err="1">
                <a:solidFill>
                  <a:schemeClr val="accent3">
                    <a:lumMod val="25000"/>
                  </a:schemeClr>
                </a:solidFill>
                <a:latin typeface="Abadi" panose="020B0604020104020204" pitchFamily="34" charset="0"/>
              </a:rPr>
              <a:t>Distribution:Both</a:t>
            </a:r>
            <a:r>
              <a:rPr lang="en-US" sz="2200" dirty="0">
                <a:solidFill>
                  <a:schemeClr val="accent3">
                    <a:lumMod val="25000"/>
                  </a:schemeClr>
                </a:solidFill>
                <a:latin typeface="Abadi" panose="020B0604020104020204" pitchFamily="34" charset="0"/>
              </a:rPr>
              <a:t> blue and orange dots are present for most orbits, suggesting that both classes of launches have occurred at different </a:t>
            </a:r>
            <a:r>
              <a:rPr lang="en-US" sz="2200" dirty="0" err="1">
                <a:solidFill>
                  <a:schemeClr val="accent3">
                    <a:lumMod val="25000"/>
                  </a:schemeClr>
                </a:solidFill>
                <a:latin typeface="Abadi" panose="020B0604020104020204" pitchFamily="34" charset="0"/>
              </a:rPr>
              <a:t>altitudes.The</a:t>
            </a:r>
            <a:r>
              <a:rPr lang="en-US" sz="2200" dirty="0">
                <a:solidFill>
                  <a:schemeClr val="accent3">
                    <a:lumMod val="25000"/>
                  </a:schemeClr>
                </a:solidFill>
                <a:latin typeface="Abadi" panose="020B0604020104020204" pitchFamily="34" charset="0"/>
              </a:rPr>
              <a:t> relative proportion of blue and orange dots for each orbit might indicate different success rates or other factors associated with the "Class" variable.</a:t>
            </a:r>
          </a:p>
          <a:p>
            <a:pPr>
              <a:lnSpc>
                <a:spcPct val="100000"/>
              </a:lnSpc>
              <a:spcBef>
                <a:spcPts val="1400"/>
              </a:spcBef>
            </a:pPr>
            <a:r>
              <a:rPr lang="en-US" sz="2200" dirty="0">
                <a:solidFill>
                  <a:schemeClr val="accent3">
                    <a:lumMod val="25000"/>
                  </a:schemeClr>
                </a:solidFill>
                <a:latin typeface="Abadi" panose="020B0604020104020204" pitchFamily="34" charset="0"/>
              </a:rPr>
              <a:t>Relationship between Payload and </a:t>
            </a:r>
            <a:r>
              <a:rPr lang="en-US" sz="2200" dirty="0" err="1">
                <a:solidFill>
                  <a:schemeClr val="accent3">
                    <a:lumMod val="25000"/>
                  </a:schemeClr>
                </a:solidFill>
                <a:latin typeface="Abadi" panose="020B0604020104020204" pitchFamily="34" charset="0"/>
              </a:rPr>
              <a:t>Orbit:There</a:t>
            </a:r>
            <a:r>
              <a:rPr lang="en-US" sz="2200" dirty="0">
                <a:solidFill>
                  <a:schemeClr val="accent3">
                    <a:lumMod val="25000"/>
                  </a:schemeClr>
                </a:solidFill>
                <a:latin typeface="Abadi" panose="020B0604020104020204" pitchFamily="34" charset="0"/>
              </a:rPr>
              <a:t> seems to be a correlation between payload and orbit. For example, LEO and GTO orbits often have higher payload capacities compared to other orbits.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69782AE0-F751-41E7-A20C-DA19F95897E0}"/>
              </a:ext>
            </a:extLst>
          </p:cNvPr>
          <p:cNvPicPr>
            <a:picLocks noChangeAspect="1"/>
          </p:cNvPicPr>
          <p:nvPr/>
        </p:nvPicPr>
        <p:blipFill>
          <a:blip r:embed="rId3"/>
          <a:stretch>
            <a:fillRect/>
          </a:stretch>
        </p:blipFill>
        <p:spPr>
          <a:xfrm>
            <a:off x="6081109" y="1301173"/>
            <a:ext cx="5267325" cy="47244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p:cNvSpPr>
            <a:spLocks noGrp="1"/>
          </p:cNvSpPr>
          <p:nvPr>
            <p:ph type="body" sz="half" idx="4294967295"/>
          </p:nvPr>
        </p:nvSpPr>
        <p:spPr>
          <a:xfrm>
            <a:off x="770011" y="1440857"/>
            <a:ext cx="3932238" cy="5231248"/>
          </a:xfrm>
          <a:prstGeom prst="rect">
            <a:avLst/>
          </a:prstGeom>
        </p:spPr>
        <p:txBody>
          <a:bodyPr>
            <a:normAutofit fontScale="850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r>
              <a:rPr lang="en-US" sz="2200" dirty="0">
                <a:solidFill>
                  <a:schemeClr val="accent3">
                    <a:lumMod val="25000"/>
                  </a:schemeClr>
                </a:solidFill>
                <a:latin typeface="Abadi" panose="020B0604020104020204" pitchFamily="34" charset="0"/>
              </a:rPr>
              <a:t>Overall </a:t>
            </a:r>
            <a:r>
              <a:rPr lang="en-US" sz="2200" dirty="0" err="1">
                <a:solidFill>
                  <a:schemeClr val="accent3">
                    <a:lumMod val="25000"/>
                  </a:schemeClr>
                </a:solidFill>
                <a:latin typeface="Abadi" panose="020B0604020104020204" pitchFamily="34" charset="0"/>
              </a:rPr>
              <a:t>Trend:There</a:t>
            </a:r>
            <a:r>
              <a:rPr lang="en-US" sz="2200" dirty="0">
                <a:solidFill>
                  <a:schemeClr val="accent3">
                    <a:lumMod val="25000"/>
                  </a:schemeClr>
                </a:solidFill>
                <a:latin typeface="Abadi" panose="020B0604020104020204" pitchFamily="34" charset="0"/>
              </a:rPr>
              <a:t> is a clear upward trend in success rate over the </a:t>
            </a:r>
            <a:r>
              <a:rPr lang="en-US" sz="2200" dirty="0" err="1">
                <a:solidFill>
                  <a:schemeClr val="accent3">
                    <a:lumMod val="25000"/>
                  </a:schemeClr>
                </a:solidFill>
                <a:latin typeface="Abadi" panose="020B0604020104020204" pitchFamily="34" charset="0"/>
              </a:rPr>
              <a:t>years.The</a:t>
            </a:r>
            <a:r>
              <a:rPr lang="en-US" sz="2200" dirty="0">
                <a:solidFill>
                  <a:schemeClr val="accent3">
                    <a:lumMod val="25000"/>
                  </a:schemeClr>
                </a:solidFill>
                <a:latin typeface="Abadi" panose="020B0604020104020204" pitchFamily="34" charset="0"/>
              </a:rPr>
              <a:t> success rate starts low in 2010 and gradually increases, reaching its peak in 2019.In 2020, there is a slight decrease in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Specific </a:t>
            </a:r>
            <a:r>
              <a:rPr lang="en-US" sz="2200" dirty="0" err="1">
                <a:solidFill>
                  <a:schemeClr val="accent3">
                    <a:lumMod val="25000"/>
                  </a:schemeClr>
                </a:solidFill>
                <a:latin typeface="Abadi" panose="020B0604020104020204" pitchFamily="34" charset="0"/>
              </a:rPr>
              <a:t>Years:The</a:t>
            </a:r>
            <a:r>
              <a:rPr lang="en-US" sz="2200" dirty="0">
                <a:solidFill>
                  <a:schemeClr val="accent3">
                    <a:lumMod val="25000"/>
                  </a:schemeClr>
                </a:solidFill>
                <a:latin typeface="Abadi" panose="020B0604020104020204" pitchFamily="34" charset="0"/>
              </a:rPr>
              <a:t> years 2010, 2011, 2012, and 2013 had very low success </a:t>
            </a:r>
            <a:r>
              <a:rPr lang="en-US" sz="2200" dirty="0" err="1">
                <a:solidFill>
                  <a:schemeClr val="accent3">
                    <a:lumMod val="25000"/>
                  </a:schemeClr>
                </a:solidFill>
                <a:latin typeface="Abadi" panose="020B0604020104020204" pitchFamily="34" charset="0"/>
              </a:rPr>
              <a:t>rates.A</a:t>
            </a:r>
            <a:r>
              <a:rPr lang="en-US" sz="2200" dirty="0">
                <a:solidFill>
                  <a:schemeClr val="accent3">
                    <a:lumMod val="25000"/>
                  </a:schemeClr>
                </a:solidFill>
                <a:latin typeface="Abadi" panose="020B0604020104020204" pitchFamily="34" charset="0"/>
              </a:rPr>
              <a:t> significant improvement occurred between 2013 and 2014.There were fluctuations in success rate between 2015 and 2019.</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2D745A22-EB5A-4340-9FBE-A5F7521A1FFA}"/>
              </a:ext>
            </a:extLst>
          </p:cNvPr>
          <p:cNvPicPr>
            <a:picLocks noChangeAspect="1"/>
          </p:cNvPicPr>
          <p:nvPr/>
        </p:nvPicPr>
        <p:blipFill>
          <a:blip r:embed="rId3"/>
          <a:stretch>
            <a:fillRect/>
          </a:stretch>
        </p:blipFill>
        <p:spPr>
          <a:xfrm>
            <a:off x="5479649" y="1440857"/>
            <a:ext cx="6086004" cy="397628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marL="0" indent="0" algn="ctr">
              <a:lnSpc>
                <a:spcPct val="100000"/>
              </a:lnSpc>
              <a:spcBef>
                <a:spcPts val="1400"/>
              </a:spcBef>
              <a:buNone/>
            </a:pPr>
            <a:r>
              <a:rPr lang="en-US" sz="2200" dirty="0" err="1">
                <a:solidFill>
                  <a:schemeClr val="accent3">
                    <a:lumMod val="25000"/>
                  </a:schemeClr>
                </a:solidFill>
                <a:latin typeface="Abadi" panose="020B0604020104020204" pitchFamily="34" charset="0"/>
              </a:rPr>
              <a:t>LaunchSite</a:t>
            </a:r>
            <a:endParaRPr lang="en-US" sz="2200" dirty="0">
              <a:solidFill>
                <a:schemeClr val="accent3">
                  <a:lumMod val="25000"/>
                </a:schemeClr>
              </a:solidFill>
              <a:latin typeface="Abadi" panose="020B0604020104020204" pitchFamily="34" charset="0"/>
            </a:endParaRPr>
          </a:p>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CCSFS SLC 40    55</a:t>
            </a:r>
          </a:p>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KSC LC 39A      22</a:t>
            </a:r>
          </a:p>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VAFB SLC 4E     13</a:t>
            </a:r>
          </a:p>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Name: count, </a:t>
            </a:r>
            <a:r>
              <a:rPr lang="en-US" sz="2200" dirty="0" err="1">
                <a:solidFill>
                  <a:schemeClr val="accent3">
                    <a:lumMod val="25000"/>
                  </a:schemeClr>
                </a:solidFill>
                <a:latin typeface="Abadi" panose="020B0604020104020204" pitchFamily="34" charset="0"/>
              </a:rPr>
              <a:t>dtype</a:t>
            </a:r>
            <a:r>
              <a:rPr lang="en-US" sz="2200" dirty="0">
                <a:solidFill>
                  <a:schemeClr val="accent3">
                    <a:lumMod val="25000"/>
                  </a:schemeClr>
                </a:solidFill>
                <a:latin typeface="Abadi" panose="020B0604020104020204" pitchFamily="34" charset="0"/>
              </a:rPr>
              <a:t>: int64</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gn="ctr">
              <a:lnSpc>
                <a:spcPct val="100000"/>
              </a:lnSpc>
              <a:spcBef>
                <a:spcPts val="1400"/>
              </a:spcBef>
              <a:buNone/>
            </a:pPr>
            <a:r>
              <a:rPr lang="en-US" sz="2200" dirty="0" err="1">
                <a:solidFill>
                  <a:schemeClr val="accent3">
                    <a:lumMod val="25000"/>
                  </a:schemeClr>
                </a:solidFill>
                <a:latin typeface="Abadi" panose="020B0604020104020204" pitchFamily="34" charset="0"/>
              </a:rPr>
              <a:t>df</a:t>
            </a: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"].value_counts() to see unique values and their counts</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names start with `KSC`</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'KSC'</a:t>
            </a:r>
          </a:p>
        </p:txBody>
      </p:sp>
      <p:pic>
        <p:nvPicPr>
          <p:cNvPr id="6" name="Picture 5">
            <a:extLst>
              <a:ext uri="{FF2B5EF4-FFF2-40B4-BE49-F238E27FC236}">
                <a16:creationId xmlns:a16="http://schemas.microsoft.com/office/drawing/2014/main" id="{8E27001D-18E4-38B8-6B28-44A950173F18}"/>
              </a:ext>
            </a:extLst>
          </p:cNvPr>
          <p:cNvPicPr>
            <a:picLocks noChangeAspect="1"/>
          </p:cNvPicPr>
          <p:nvPr/>
        </p:nvPicPr>
        <p:blipFill>
          <a:blip r:embed="rId3"/>
          <a:stretch>
            <a:fillRect/>
          </a:stretch>
        </p:blipFill>
        <p:spPr>
          <a:xfrm>
            <a:off x="0" y="2982994"/>
            <a:ext cx="12192000" cy="284508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p:cNvSpPr>
            <a:spLocks noGrp="1"/>
          </p:cNvSpPr>
          <p:nvPr>
            <p:ph idx="4294967295"/>
          </p:nvPr>
        </p:nvSpPr>
        <p:spPr>
          <a:xfrm>
            <a:off x="770011"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82A39944-B319-6EC8-9EFB-D3F291F93D8E}"/>
              </a:ext>
            </a:extLst>
          </p:cNvPr>
          <p:cNvPicPr>
            <a:picLocks noChangeAspect="1"/>
          </p:cNvPicPr>
          <p:nvPr/>
        </p:nvPicPr>
        <p:blipFill>
          <a:blip r:embed="rId3"/>
          <a:stretch>
            <a:fillRect/>
          </a:stretch>
        </p:blipFill>
        <p:spPr>
          <a:xfrm>
            <a:off x="2480080" y="3205424"/>
            <a:ext cx="7231839" cy="2220686"/>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drone ship.</a:t>
            </a: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7CCA2954-C550-4829-E17E-541DB7A1F23F}"/>
              </a:ext>
            </a:extLst>
          </p:cNvPr>
          <p:cNvPicPr>
            <a:picLocks noChangeAspect="1"/>
          </p:cNvPicPr>
          <p:nvPr/>
        </p:nvPicPr>
        <p:blipFill>
          <a:blip r:embed="rId3"/>
          <a:stretch>
            <a:fillRect/>
          </a:stretch>
        </p:blipFill>
        <p:spPr>
          <a:xfrm>
            <a:off x="152400" y="3210900"/>
            <a:ext cx="11887200" cy="230398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1FCD7B29-5499-DF52-3A17-E7DA0A29F23A}"/>
              </a:ext>
            </a:extLst>
          </p:cNvPr>
          <p:cNvPicPr>
            <a:picLocks noChangeAspect="1"/>
          </p:cNvPicPr>
          <p:nvPr/>
        </p:nvPicPr>
        <p:blipFill>
          <a:blip r:embed="rId3"/>
          <a:stretch>
            <a:fillRect/>
          </a:stretch>
        </p:blipFill>
        <p:spPr>
          <a:xfrm>
            <a:off x="0" y="3337378"/>
            <a:ext cx="12192000" cy="268819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p:cNvSpPr>
            <a:spLocks noGrp="1"/>
          </p:cNvSpPr>
          <p:nvPr>
            <p:ph idx="4294967295"/>
          </p:nvPr>
        </p:nvSpPr>
        <p:spPr>
          <a:xfrm>
            <a:off x="147012" y="1789774"/>
            <a:ext cx="257609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07398453-1272-F5B5-104F-F3D74EFEB48F}"/>
              </a:ext>
            </a:extLst>
          </p:cNvPr>
          <p:cNvPicPr>
            <a:picLocks noChangeAspect="1"/>
          </p:cNvPicPr>
          <p:nvPr/>
        </p:nvPicPr>
        <p:blipFill>
          <a:blip r:embed="rId3"/>
          <a:stretch>
            <a:fillRect/>
          </a:stretch>
        </p:blipFill>
        <p:spPr>
          <a:xfrm>
            <a:off x="2807882" y="1407937"/>
            <a:ext cx="9384118" cy="529693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records which will display the month names, </a:t>
            </a:r>
            <a:r>
              <a:rPr lang="en-US" sz="2200" dirty="0" err="1">
                <a:solidFill>
                  <a:schemeClr val="accent3">
                    <a:lumMod val="25000"/>
                  </a:schemeClr>
                </a:solidFill>
                <a:latin typeface="Abadi"/>
              </a:rPr>
              <a:t>succesful</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ground pad ,booster versions,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for the months in year 2017</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a:p>
            <a:pPr>
              <a:lnSpc>
                <a:spcPct val="100000"/>
              </a:lnSpc>
              <a:spcBef>
                <a:spcPts val="1400"/>
              </a:spcBef>
            </a:pPr>
            <a:r>
              <a:rPr lang="en-US" sz="2200" dirty="0">
                <a:solidFill>
                  <a:schemeClr val="accent3">
                    <a:lumMod val="25000"/>
                  </a:schemeClr>
                </a:solidFill>
                <a:latin typeface="Abadi" panose="020B0604020104020204" pitchFamily="34" charset="0"/>
              </a:rPr>
              <a:t>Decision Tree was slightly better 86 percent</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2D366ECF-34CC-560D-2C0D-ACEB14DE36DD}"/>
              </a:ext>
            </a:extLst>
          </p:cNvPr>
          <p:cNvPicPr>
            <a:picLocks noChangeAspect="1"/>
          </p:cNvPicPr>
          <p:nvPr/>
        </p:nvPicPr>
        <p:blipFill>
          <a:blip r:embed="rId3"/>
          <a:stretch>
            <a:fillRect/>
          </a:stretch>
        </p:blipFill>
        <p:spPr>
          <a:xfrm>
            <a:off x="6211815" y="1513523"/>
            <a:ext cx="5210175" cy="4086225"/>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p:cNvSpPr>
            <a:spLocks noGrp="1"/>
          </p:cNvSpPr>
          <p:nvPr>
            <p:ph type="body" sz="half" idx="4294967295"/>
          </p:nvPr>
        </p:nvSpPr>
        <p:spPr>
          <a:xfrm>
            <a:off x="770011" y="2057400"/>
            <a:ext cx="5701127"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a:t>
            </a:r>
          </a:p>
          <a:p>
            <a:pPr>
              <a:lnSpc>
                <a:spcPct val="100000"/>
              </a:lnSpc>
              <a:spcBef>
                <a:spcPts val="1400"/>
              </a:spcBef>
            </a:pPr>
            <a:r>
              <a:rPr lang="en-US" sz="2200" dirty="0">
                <a:solidFill>
                  <a:schemeClr val="accent3">
                    <a:lumMod val="25000"/>
                  </a:schemeClr>
                </a:solidFill>
                <a:latin typeface="Abadi" panose="020B0604020104020204" pitchFamily="34" charset="0"/>
              </a:rPr>
              <a:t> The model has a moderate accuracy of 67%.The model is particularly good at predicting "landed" instances (no false negatives), but it has a high false positive rate, meaning it often predicts "landed" when the true label is "did not </a:t>
            </a:r>
            <a:r>
              <a:rPr lang="en-US" sz="2200" dirty="0" err="1">
                <a:solidFill>
                  <a:schemeClr val="accent3">
                    <a:lumMod val="25000"/>
                  </a:schemeClr>
                </a:solidFill>
                <a:latin typeface="Abadi" panose="020B0604020104020204" pitchFamily="34" charset="0"/>
              </a:rPr>
              <a:t>land."This</a:t>
            </a:r>
            <a:r>
              <a:rPr lang="en-US" sz="2200" dirty="0">
                <a:solidFill>
                  <a:schemeClr val="accent3">
                    <a:lumMod val="25000"/>
                  </a:schemeClr>
                </a:solidFill>
                <a:latin typeface="Abadi" panose="020B0604020104020204" pitchFamily="34" charset="0"/>
              </a:rPr>
              <a:t> might indicate that the model is overly sensitive or prone to false alarms.</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16A3694C-CB71-93CB-4AE4-581D2702678E}"/>
              </a:ext>
            </a:extLst>
          </p:cNvPr>
          <p:cNvPicPr>
            <a:picLocks noChangeAspect="1"/>
          </p:cNvPicPr>
          <p:nvPr/>
        </p:nvPicPr>
        <p:blipFill>
          <a:blip r:embed="rId3"/>
          <a:stretch>
            <a:fillRect/>
          </a:stretch>
        </p:blipFill>
        <p:spPr>
          <a:xfrm>
            <a:off x="6795302" y="1601788"/>
            <a:ext cx="4972050" cy="426720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6" name="TextBox 5"/>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p:cNvSpPr txBox="1"/>
          <p:nvPr/>
        </p:nvSpPr>
        <p:spPr>
          <a:xfrm>
            <a:off x="770011" y="1409992"/>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By using requests library, the Json file was obtained from the database, and was converted to a data frame using pandas. Only Falcon 9 data was maintained for future predictions and wrangling.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By Importing NumPy and pandas, value_counts, </a:t>
            </a:r>
            <a:r>
              <a:rPr lang="en-US" sz="7600" dirty="0" err="1">
                <a:solidFill>
                  <a:schemeClr val="bg2">
                    <a:lumMod val="50000"/>
                  </a:schemeClr>
                </a:solidFill>
                <a:latin typeface="Abadi"/>
              </a:rPr>
              <a:t>isnull</a:t>
            </a:r>
            <a:r>
              <a:rPr lang="en-US" sz="7600" dirty="0">
                <a:solidFill>
                  <a:schemeClr val="bg2">
                    <a:lumMod val="50000"/>
                  </a:schemeClr>
                </a:solidFill>
                <a:latin typeface="Abadi"/>
              </a:rPr>
              <a:t>, and </a:t>
            </a:r>
            <a:r>
              <a:rPr lang="en-US" sz="7600" dirty="0" err="1">
                <a:solidFill>
                  <a:schemeClr val="bg2">
                    <a:lumMod val="50000"/>
                  </a:schemeClr>
                </a:solidFill>
                <a:latin typeface="Abadi"/>
              </a:rPr>
              <a:t>fillna</a:t>
            </a:r>
            <a:r>
              <a:rPr lang="en-US" sz="7600" dirty="0">
                <a:solidFill>
                  <a:schemeClr val="bg2">
                    <a:lumMod val="50000"/>
                  </a:schemeClr>
                </a:solidFill>
                <a:latin typeface="Abadi"/>
              </a:rPr>
              <a:t> was performed.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Sklearn (preprocessing, </a:t>
            </a:r>
            <a:r>
              <a:rPr lang="en-US" sz="7600" dirty="0" err="1">
                <a:solidFill>
                  <a:schemeClr val="bg2">
                    <a:lumMod val="50000"/>
                  </a:schemeClr>
                </a:solidFill>
                <a:latin typeface="Abadi"/>
              </a:rPr>
              <a:t>train_test_split</a:t>
            </a:r>
            <a:r>
              <a:rPr lang="en-US" sz="7600" dirty="0">
                <a:solidFill>
                  <a:schemeClr val="bg2">
                    <a:lumMod val="50000"/>
                  </a:schemeClr>
                </a:solidFill>
                <a:latin typeface="Abadi"/>
              </a:rPr>
              <a:t>, </a:t>
            </a:r>
            <a:r>
              <a:rPr lang="en-US" sz="7600" dirty="0" err="1">
                <a:solidFill>
                  <a:schemeClr val="bg2">
                    <a:lumMod val="50000"/>
                  </a:schemeClr>
                </a:solidFill>
                <a:latin typeface="Abadi"/>
              </a:rPr>
              <a:t>GridSearchCV</a:t>
            </a:r>
            <a:r>
              <a:rPr lang="en-US" sz="7600" dirty="0">
                <a:solidFill>
                  <a:schemeClr val="bg2">
                    <a:lumMod val="50000"/>
                  </a:schemeClr>
                </a:solidFill>
                <a:latin typeface="Abadi"/>
              </a:rPr>
              <a:t>, Logistic Regression, Support Vector Machine, Decision Tree, KNN</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a:lnSpc>
                <a:spcPct val="100000"/>
              </a:lnSpc>
              <a:spcBef>
                <a:spcPts val="1400"/>
              </a:spcBef>
            </a:pPr>
            <a:r>
              <a:rPr lang="en-US" sz="2400" dirty="0">
                <a:solidFill>
                  <a:schemeClr val="bg2">
                    <a:lumMod val="50000"/>
                  </a:schemeClr>
                </a:solidFill>
                <a:latin typeface="Abadi"/>
              </a:rPr>
              <a:t>By using requests library, the Json file was obtained from the database, and was converted to a data frame using pandas. Only Falcon 9 data was maintained for future predictions and wrangling.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EE4065DE-1E02-0164-1ED9-D65A116DFC2F}"/>
              </a:ext>
            </a:extLst>
          </p:cNvPr>
          <p:cNvPicPr>
            <a:picLocks noChangeAspect="1"/>
          </p:cNvPicPr>
          <p:nvPr/>
        </p:nvPicPr>
        <p:blipFill>
          <a:blip r:embed="rId3"/>
          <a:stretch>
            <a:fillRect/>
          </a:stretch>
        </p:blipFill>
        <p:spPr>
          <a:xfrm>
            <a:off x="5816583" y="2051006"/>
            <a:ext cx="6128265" cy="301125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Picture 6">
            <a:extLst>
              <a:ext uri="{FF2B5EF4-FFF2-40B4-BE49-F238E27FC236}">
                <a16:creationId xmlns:a16="http://schemas.microsoft.com/office/drawing/2014/main" id="{DA310E7C-60EE-2E7A-54EA-477DCBE566BF}"/>
              </a:ext>
            </a:extLst>
          </p:cNvPr>
          <p:cNvPicPr>
            <a:picLocks noChangeAspect="1"/>
          </p:cNvPicPr>
          <p:nvPr/>
        </p:nvPicPr>
        <p:blipFill>
          <a:blip r:embed="rId3"/>
          <a:stretch>
            <a:fillRect/>
          </a:stretch>
        </p:blipFill>
        <p:spPr>
          <a:xfrm>
            <a:off x="5143186" y="1888331"/>
            <a:ext cx="6648450" cy="3619500"/>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2392</Words>
  <Application>Microsoft Office PowerPoint</Application>
  <PresentationFormat>Widescreen</PresentationFormat>
  <Paragraphs>250</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houmankazemzadeh96@gmail.com</cp:lastModifiedBy>
  <cp:revision>228</cp:revision>
  <dcterms:created xsi:type="dcterms:W3CDTF">2021-04-29T18:58:00Z</dcterms:created>
  <dcterms:modified xsi:type="dcterms:W3CDTF">2024-09-02T12:27:06Z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